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6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37326-A0B2-48AA-BAD6-CCEB25FF6006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7C991-2047-4995-9F6F-ED8ED642A8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132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k-KZ" sz="12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</a:t>
            </a:r>
            <a:r>
              <a:rPr lang="kk-KZ" sz="1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одели машинного обучения</a:t>
            </a:r>
            <a:r>
              <a:rPr lang="ru-RU" sz="12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</a:t>
            </a:r>
            <a:r>
              <a:rPr lang="ru-RU" sz="1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1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нейронных сетей используются в модуле обработки и анализа данных </a:t>
            </a:r>
            <a:r>
              <a:rPr lang="en-US" sz="12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OMSystem</a:t>
            </a:r>
            <a:r>
              <a:rPr lang="en-US" sz="1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2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18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0.png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3223E7-A5A5-4E43-9573-7706190B46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5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D8BE91-A7B7-43F1-AF0C-B12465641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722178"/>
            <a:ext cx="10993546" cy="590321"/>
          </a:xfrm>
        </p:spPr>
        <p:txBody>
          <a:bodyPr/>
          <a:lstStyle/>
          <a:p>
            <a:pPr algn="r"/>
            <a:r>
              <a:rPr lang="ru-RU" dirty="0">
                <a:solidFill>
                  <a:srgbClr val="FFC000"/>
                </a:solidFill>
              </a:rPr>
              <a:t>Классификация текстов</a:t>
            </a:r>
          </a:p>
        </p:txBody>
      </p:sp>
    </p:spTree>
    <p:extLst>
      <p:ext uri="{BB962C8B-B14F-4D97-AF65-F5344CB8AC3E}">
        <p14:creationId xmlns:p14="http://schemas.microsoft.com/office/powerpoint/2010/main" val="18449487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399E4E-7313-485A-8F07-D2915C56C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Случайный лес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FECC596-695C-413D-BBE7-78BC35EFE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130185"/>
            <a:ext cx="11029616" cy="4346815"/>
          </a:xfrm>
        </p:spPr>
        <p:txBody>
          <a:bodyPr>
            <a:normAutofit lnSpcReduction="10000"/>
          </a:bodyPr>
          <a:lstStyle/>
          <a:p>
            <a:pPr algn="just"/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Случайный лес– популярный алгоритм машинного обучения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основанный на концепции ансамблевого обучения. В данной концепции несколько классификаторов объединяются для улучшения производительности модели. Случайный лес состоит не из одного, а из множества деревьев решений. В задачах классификации каждый документ независимо </a:t>
            </a:r>
            <a:r>
              <a:rPr lang="ru-RU" sz="1800" b="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кдассифицируется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всеми деревьями. Класс документа определяется на основе наибольшего числа голосов среди всех деревьев.</a:t>
            </a:r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Алгоритм случайного леса имеет следующий ряд особенностей и преимуществ:</a:t>
            </a:r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Довольно быстро обучается.</a:t>
            </a:r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Эффективно обрабатывает датасеты с большим числом признаков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.</a:t>
            </a:r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Выполняет предсказание данных с очень высокой точностью.</a:t>
            </a:r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Показывает хорошую эффективность даже при наличии большого числа пропусков данных.</a:t>
            </a:r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Хорошо обрабатываются как непрерывные, так и дискретные признаки.</a:t>
            </a:r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"/>
            </a:pP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Symbol" panose="05050102010706020507" pitchFamily="18" charset="2"/>
              </a:rPr>
              <a:t>Обладает высокой масштабируемостью.</a:t>
            </a:r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ymbol" panose="05050102010706020507" pitchFamily="18" charset="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640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B31351-AD51-412F-A0B1-7C028D03C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Случайный лес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66F6FBB1-0ED0-43FA-9244-BC1EB86ECC55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995" y="2346917"/>
            <a:ext cx="8296275" cy="378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573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AC1141-A4A6-436C-977C-5E6B56A95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XGboost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616F6B2-D757-478C-95A6-A6647D301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2899" y="2341852"/>
            <a:ext cx="10540833" cy="3686415"/>
          </a:xfrm>
        </p:spPr>
        <p:txBody>
          <a:bodyPr/>
          <a:lstStyle/>
          <a:p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XGboost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eXtreme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Gradient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Boosting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– оптимизированный продвинутый алгоритм машинного обучения, использующий принцип </a:t>
            </a:r>
            <a:r>
              <a:rPr lang="ru-RU" sz="180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бустинга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Он имеет хорошую производительность и решает большинство проблем регрессии и классификации. Использование ансамблевой техники подразумевает, что ошибки предыдущих шагов устраняются в новой модели. Отклонения прогнозов обученного ансамбля вычисляются на обучающем наборе на каждой итерации. Таким образом, оптимизация выполняется путем добавления новых древовидных прогнозов в ансамбль, уменьшая среднее отклонение модели. Эта процедура продолжается до тех пор, пока не будет достигнут требуемый уровень ошибки или критерий ранней остановки (максимальное количество деревьев или достижение заданной точности).</a:t>
            </a:r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C307F1A-9001-4CC6-9862-502FFC01E6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3" y="4795895"/>
            <a:ext cx="2674896" cy="148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32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5FD3BB-7BDC-42E9-BF20-6B19DDDFA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4238" y="689900"/>
            <a:ext cx="4281230" cy="834100"/>
          </a:xfrm>
        </p:spPr>
        <p:txBody>
          <a:bodyPr>
            <a:normAutofit/>
          </a:bodyPr>
          <a:lstStyle/>
          <a:p>
            <a:pPr algn="ctr"/>
            <a:r>
              <a:rPr lang="kk-KZ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</a:t>
            </a:r>
            <a:endParaRPr lang="ru-RU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E635D5A-1B44-497E-93C7-33EA9CA37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1867" y="1862667"/>
            <a:ext cx="11192933" cy="48514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kk-KZ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лгоритмы машинного обучения</a:t>
            </a:r>
            <a:r>
              <a:rPr lang="ru-RU" sz="3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l"/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Наивный байесовский классификатор (Naïve Bayes classifier);</a:t>
            </a:r>
          </a:p>
          <a:p>
            <a:pPr algn="l"/>
            <a:r>
              <a:rPr lang="kk-KZ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Логистическая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регрессия (Logistic regression);</a:t>
            </a:r>
          </a:p>
          <a:p>
            <a:pPr algn="l"/>
            <a:r>
              <a:rPr lang="kk-KZ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Машина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опорных векторов (Support vector machine);</a:t>
            </a:r>
          </a:p>
          <a:p>
            <a:pPr algn="l"/>
            <a:r>
              <a:rPr lang="kk-KZ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Метод 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k-ближайших соседей (k-nearest neighbors);</a:t>
            </a:r>
          </a:p>
          <a:p>
            <a:pPr algn="l"/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Дерево решений (Decision tree);</a:t>
            </a:r>
          </a:p>
          <a:p>
            <a:pPr algn="l"/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Случайный лес (Random forest);</a:t>
            </a:r>
          </a:p>
          <a:p>
            <a:pPr algn="l"/>
            <a:r>
              <a:rPr lang="ru-RU" sz="3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XGBoost</a:t>
            </a:r>
            <a:r>
              <a:rPr lang="ru-RU" sz="3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kk-KZ" sz="3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8459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B90E1C-CA3B-4AA1-9113-DD23B8240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Наивный Байес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FB26B9-A0EA-4BB5-8AFB-229DB3879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205012"/>
            <a:ext cx="11029616" cy="4178855"/>
          </a:xfrm>
        </p:spPr>
        <p:txBody>
          <a:bodyPr/>
          <a:lstStyle/>
          <a:p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Наивный Байес – один из самых простых и часто применяемых алгоритмов машинного обучения для классификации текстов, использующий вероятностный подход, основанный на теореме Байеса с сильными предположениями о независимости данных. Наивный Байес рассматривает каждый признак независимо от других признаков и оценивает вероятность влияния каждого из них на итоговый результат. В контексте классификации текстов он обучается на документах каждого класса и вычисляет условную вероятность того, что документ </a:t>
            </a:r>
            <a:r>
              <a:rPr lang="en-US" sz="1800" i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 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относится к классу </a:t>
            </a:r>
            <a:r>
              <a:rPr lang="ru-RU" sz="1800" i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</a:t>
            </a:r>
          </a:p>
          <a:p>
            <a:endParaRPr lang="ru-RU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1D88E073-FC05-4FF1-8C54-5370D19AB4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0163406"/>
              </p:ext>
            </p:extLst>
          </p:nvPr>
        </p:nvGraphicFramePr>
        <p:xfrm>
          <a:off x="1091671" y="4115858"/>
          <a:ext cx="2052044" cy="5662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3" imgW="1760555" imgH="485244" progId="Equation.DSMT4">
                  <p:embed/>
                </p:oleObj>
              </mc:Choice>
              <mc:Fallback>
                <p:oleObj name="Equation" r:id="rId3" imgW="1760555" imgH="48524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91671" y="4115858"/>
                        <a:ext cx="2052044" cy="5662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060BE19-D654-4921-A444-08D991C12B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3940" y="4925459"/>
            <a:ext cx="6001588" cy="34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668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62ABF8-5D62-4221-8B62-69A3DAAA8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Машина опорных векторов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4F0489-FCC8-4D5E-AE02-0DFB0F62F8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205012"/>
            <a:ext cx="10654074" cy="3653921"/>
          </a:xfrm>
        </p:spPr>
        <p:txBody>
          <a:bodyPr/>
          <a:lstStyle/>
          <a:p>
            <a:pPr algn="just"/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Машина опорных векторов (</a:t>
            </a:r>
            <a:r>
              <a:rPr lang="en-US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Support vector machine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– </a:t>
            </a:r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еще один популярный алгоритм машинного обучения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Алгоритм использует пространство признаков, разделяемое гиперплоскостью, расположенной на максимальном расстоянии от ближайших точек двух классов обучающих данных. Чем шире граница, тем меньше ошибка классификатора, и достигается более эффективное разделение данных.</a:t>
            </a:r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tabLst>
                <a:tab pos="280670" algn="l"/>
                <a:tab pos="5941060" algn="r"/>
              </a:tabLst>
            </a:pP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Уравнение гиперплоскости </a:t>
            </a:r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записывается в следующем виде</a:t>
            </a:r>
            <a:r>
              <a:rPr lang="en-US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algn="just">
              <a:tabLst>
                <a:tab pos="280670" algn="l"/>
                <a:tab pos="5941060" algn="r"/>
              </a:tabLst>
            </a:pPr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1B79F005-9C1C-4D12-ABD0-88DBA765AD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024370"/>
              </p:ext>
            </p:extLst>
          </p:nvPr>
        </p:nvGraphicFramePr>
        <p:xfrm>
          <a:off x="1072621" y="4169834"/>
          <a:ext cx="1189037" cy="27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3" imgW="1189409" imgH="275895" progId="Equation.DSMT4">
                  <p:embed/>
                </p:oleObj>
              </mc:Choice>
              <mc:Fallback>
                <p:oleObj name="Equation" r:id="rId3" imgW="1189409" imgH="27589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72621" y="4169834"/>
                        <a:ext cx="1189037" cy="276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8198DB2-AB61-491E-AB74-2573B22466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066" y="4709521"/>
            <a:ext cx="6315956" cy="885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832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E2F98B-31DC-43A0-B193-E0BFEFFF3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Машина опорных векторов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08046E-C473-47B3-93D1-C903859E10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2900" y="2087325"/>
            <a:ext cx="10907909" cy="4229655"/>
          </a:xfrm>
        </p:spPr>
        <p:txBody>
          <a:bodyPr/>
          <a:lstStyle/>
          <a:p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Разделяющая гиперплоскость Машины опорных векторов применяется преимущественно для </a:t>
            </a:r>
            <a:r>
              <a:rPr lang="ru-RU" sz="1800" b="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двухклассовой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классификации. Тем не менее, она без проблем адаптируется и для </a:t>
            </a:r>
            <a:r>
              <a:rPr lang="ru-RU" sz="1800" b="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многоклассовой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классификации с использованием метода «один против всех».</a:t>
            </a:r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52AD506-AF69-4614-A5C9-4CAD2C3F12D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2100" y="3240362"/>
            <a:ext cx="3429000" cy="2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884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283F41-353A-4A8A-8485-4B3881850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Логистическая регрессия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CD8328-B4AC-47AB-85B7-3BA24FD82D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180985"/>
            <a:ext cx="10467807" cy="4566948"/>
          </a:xfrm>
        </p:spPr>
        <p:txBody>
          <a:bodyPr>
            <a:normAutofit fontScale="85000" lnSpcReduction="10000"/>
          </a:bodyPr>
          <a:lstStyle/>
          <a:p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Логистическая регрессия предсказывает результат с использованием логистической </a:t>
            </a:r>
            <a:r>
              <a:rPr lang="kk-KZ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функции </a:t>
            </a:r>
          </a:p>
          <a:p>
            <a:endParaRPr lang="kk-KZ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kk-KZ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kk-KZ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kk-KZ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kk-KZ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kk-KZ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kk-KZ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kk-KZ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случае </a:t>
            </a:r>
            <a:r>
              <a:rPr lang="ru-RU" sz="1800" b="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многоклассовой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классификации используется подход «один против одного» (</a:t>
            </a:r>
            <a:r>
              <a:rPr lang="ru-RU" sz="1800" b="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OvO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чтобы идентифицировать конкретный класс. В этом подходе </a:t>
            </a:r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датасеты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 несколькими классами разбивается на несколько задач двоичной классификации, где каждый двоичный классификатор обучается на экземплярах, принадлежащих одному классу, и экземплярах, принадлежащих другому классу. Также используется метод «один против всех» (</a:t>
            </a:r>
            <a:r>
              <a:rPr lang="ru-RU" sz="1800" b="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OvA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), где множество двоичных классификаторов обучаются отличать экземпляры одного класса от всех других экземпляров. Преимущество </a:t>
            </a:r>
            <a:r>
              <a:rPr lang="ru-RU" sz="1800" b="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OvO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перед </a:t>
            </a:r>
            <a:r>
              <a:rPr lang="ru-RU" sz="1800" b="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OvA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заключается в том, что </a:t>
            </a:r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датасеты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всех отдельных классификаторов сбалансированы, когда сбалансирован весь </a:t>
            </a:r>
            <a:r>
              <a:rPr lang="ru-RU" sz="1800" b="0" dirty="0" err="1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мультиклассовый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датасет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kk-KZ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957B0BF-7F99-4DF2-A094-F7A299B18A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872987"/>
              </p:ext>
            </p:extLst>
          </p:nvPr>
        </p:nvGraphicFramePr>
        <p:xfrm>
          <a:off x="990071" y="2739496"/>
          <a:ext cx="1303337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3" imgW="1303782" imgH="494956" progId="Equation.DSMT4">
                  <p:embed/>
                </p:oleObj>
              </mc:Choice>
              <mc:Fallback>
                <p:oleObj name="Equation" r:id="rId3" imgW="1303782" imgH="49495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071" y="2739496"/>
                        <a:ext cx="1303337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C26F6C4B-EB3A-45EB-9C50-2F888F6481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6902" y="3606640"/>
            <a:ext cx="6354062" cy="114316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D7F80F0-FA15-4093-BD9A-A7D792152517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 bwMode="auto">
          <a:xfrm>
            <a:off x="7272784" y="2632947"/>
            <a:ext cx="3971925" cy="232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61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326EB8-2908-4D0A-80FE-6F6FD18E8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FFC000"/>
                </a:solidFill>
              </a:rPr>
              <a:t>Метод </a:t>
            </a:r>
            <a:r>
              <a:rPr lang="en-US" dirty="0">
                <a:solidFill>
                  <a:srgbClr val="FFC000"/>
                </a:solidFill>
              </a:rPr>
              <a:t>k-</a:t>
            </a:r>
            <a:r>
              <a:rPr lang="kk-KZ" dirty="0">
                <a:solidFill>
                  <a:srgbClr val="FFC000"/>
                </a:solidFill>
              </a:rPr>
              <a:t>ближайших соседей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E2BDA2-F3C3-495A-983B-2302C71F4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1925" y="1893118"/>
            <a:ext cx="10874207" cy="4634682"/>
          </a:xfrm>
        </p:spPr>
        <p:txBody>
          <a:bodyPr/>
          <a:lstStyle/>
          <a:p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 </a:t>
            </a:r>
            <a:r>
              <a:rPr lang="en-US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ближайших соседей 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один из самых простых алгоритмов классификации данных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Он вычисляет расстояния между векторами и присваивает точки классу своих k ближайших соседних точек. </a:t>
            </a:r>
            <a:r>
              <a:rPr lang="kk-KZ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данном алгоритме вычисляется расстояние каждого объекта  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каждого объекта из тестовой выборки до всех объектов из обучающей выборки в пространстве признаков.</a:t>
            </a:r>
            <a:r>
              <a:rPr lang="ru-RU" sz="1800" b="1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Этот алгоритм обычно классифицирует документы с помощью наиболее широко используемой меры расстояния, называемой евклидовым расстоянием, которая определяется как</a:t>
            </a:r>
          </a:p>
          <a:p>
            <a:endParaRPr lang="ru-RU" dirty="0">
              <a:solidFill>
                <a:srgbClr val="00000A"/>
              </a:solidFill>
              <a:latin typeface="Times New Roman" panose="02020603050405020304" pitchFamily="18" charset="0"/>
            </a:endParaRPr>
          </a:p>
          <a:p>
            <a:endParaRPr lang="ru-RU" dirty="0">
              <a:solidFill>
                <a:srgbClr val="00000A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B9FADF4-486D-4B84-9FB5-B429A44C45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910648"/>
              </p:ext>
            </p:extLst>
          </p:nvPr>
        </p:nvGraphicFramePr>
        <p:xfrm>
          <a:off x="4873971" y="3360979"/>
          <a:ext cx="217011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2169853" imgH="428410" progId="Equation.DSMT4">
                  <p:embed/>
                </p:oleObj>
              </mc:Choice>
              <mc:Fallback>
                <p:oleObj name="Equation" r:id="rId3" imgW="2169853" imgH="42841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73971" y="3360979"/>
                        <a:ext cx="2170113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BCCAB668-346D-4D76-91FE-E3DC6FD37D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0837" y="3789604"/>
            <a:ext cx="6230219" cy="2638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459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8749FC-3A32-4540-AEB2-753FC9B66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Дерево решений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858CBA1-5CC7-4CF1-8AC9-AB79FEA405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9594" y="2040730"/>
            <a:ext cx="10970348" cy="4165336"/>
          </a:xfrm>
        </p:spPr>
        <p:txBody>
          <a:bodyPr/>
          <a:lstStyle/>
          <a:p>
            <a:pPr marL="0" indent="0">
              <a:buNone/>
            </a:pPr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Дерево решений– метод обучения с учителем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который использует набор правил для принятия решений подобно тому, как человек принимает решения. В данном методе данные разделяются на подмножества в зависимости от определенных признаков, отвечая на определенные вопросы до тех пор, пока все точки данных не будут принадлежать определенному классу. Таким образом, образуется древовидная структура с добавлением узла для каждого вопроса. Первый узел является корневым узлом (</a:t>
            </a:r>
            <a:r>
              <a:rPr lang="en-US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root node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классификации документов на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первом этапе выбирается слово, и все документы, содержащие его, помещаются в одну сторону, а документы, не содержащие его, помещаются в другую сторону. В результате образуются два </a:t>
            </a:r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датасета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После этого в этих </a:t>
            </a:r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датасетах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выбирается новое слово, и все предыдущие шаги повторяются. Так продолжается до тех пор, пока весь </a:t>
            </a:r>
            <a:r>
              <a:rPr lang="kk-KZ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датасет</a:t>
            </a:r>
            <a:r>
              <a:rPr lang="ru-RU" sz="1800" b="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не будет разделен и присвоен конечным узлам. Если в конечном узле все точки данных однозначно соответствуют одному и тому же классу, то класс узла точно определен. В случае смешанных узлов алгоритм присваивает данному узлу класс с наибольшим числом точек данных, относящихся к нему.</a:t>
            </a:r>
            <a:endParaRPr lang="ru-RU" sz="1800" b="1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244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E219A0-A827-4A37-9BC8-117D389E4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solidFill>
                  <a:srgbClr val="FFC000"/>
                </a:solidFill>
              </a:rPr>
              <a:t>Дерево решений</a:t>
            </a:r>
            <a:endParaRPr lang="ru-RU" dirty="0"/>
          </a:p>
        </p:txBody>
      </p:sp>
      <p:pic>
        <p:nvPicPr>
          <p:cNvPr id="7" name="Объект 6">
            <a:extLst>
              <a:ext uri="{FF2B5EF4-FFF2-40B4-BE49-F238E27FC236}">
                <a16:creationId xmlns:a16="http://schemas.microsoft.com/office/drawing/2014/main" id="{BA5EFE97-E8F8-4743-98AB-DBB6AB8A9C62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002" y="2113492"/>
            <a:ext cx="6672262" cy="4448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347888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110</TotalTime>
  <Words>837</Words>
  <Application>Microsoft Office PowerPoint</Application>
  <PresentationFormat>Широкоэкранный</PresentationFormat>
  <Paragraphs>49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0" baseType="lpstr">
      <vt:lpstr>Calibri</vt:lpstr>
      <vt:lpstr>Corbel</vt:lpstr>
      <vt:lpstr>Gill Sans MT</vt:lpstr>
      <vt:lpstr>Symbol</vt:lpstr>
      <vt:lpstr>Times New Roman</vt:lpstr>
      <vt:lpstr>Wingdings 2</vt:lpstr>
      <vt:lpstr>Дивиденд</vt:lpstr>
      <vt:lpstr>MathType 7.0 Equation</vt:lpstr>
      <vt:lpstr>Лекция 5</vt:lpstr>
      <vt:lpstr>Классификация</vt:lpstr>
      <vt:lpstr>Наивный Байес</vt:lpstr>
      <vt:lpstr>Машина опорных векторов</vt:lpstr>
      <vt:lpstr>Машина опорных векторов</vt:lpstr>
      <vt:lpstr>Логистическая регрессия</vt:lpstr>
      <vt:lpstr>Метод k-ближайших соседей</vt:lpstr>
      <vt:lpstr>Дерево решений</vt:lpstr>
      <vt:lpstr>Дерево решений</vt:lpstr>
      <vt:lpstr>Случайный лес</vt:lpstr>
      <vt:lpstr>Случайный лес</vt:lpstr>
      <vt:lpstr>XGboost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</dc:title>
  <dc:creator>Владислав Карюкин</dc:creator>
  <cp:lastModifiedBy>Владислав Карюкин</cp:lastModifiedBy>
  <cp:revision>11</cp:revision>
  <dcterms:created xsi:type="dcterms:W3CDTF">2024-01-06T20:46:39Z</dcterms:created>
  <dcterms:modified xsi:type="dcterms:W3CDTF">2024-02-04T13:36:39Z</dcterms:modified>
</cp:coreProperties>
</file>